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6"/>
  </p:notesMasterIdLst>
  <p:sldIdLst>
    <p:sldId id="311" r:id="rId2"/>
    <p:sldId id="312" r:id="rId3"/>
    <p:sldId id="277" r:id="rId4"/>
    <p:sldId id="322" r:id="rId5"/>
    <p:sldId id="323" r:id="rId6"/>
    <p:sldId id="313" r:id="rId7"/>
    <p:sldId id="272" r:id="rId8"/>
    <p:sldId id="315" r:id="rId9"/>
    <p:sldId id="317" r:id="rId10"/>
    <p:sldId id="274" r:id="rId11"/>
    <p:sldId id="258" r:id="rId12"/>
    <p:sldId id="275" r:id="rId13"/>
    <p:sldId id="340" r:id="rId14"/>
    <p:sldId id="338" r:id="rId15"/>
    <p:sldId id="343" r:id="rId16"/>
    <p:sldId id="334" r:id="rId17"/>
    <p:sldId id="337" r:id="rId18"/>
    <p:sldId id="345" r:id="rId19"/>
    <p:sldId id="363" r:id="rId20"/>
    <p:sldId id="339" r:id="rId21"/>
    <p:sldId id="346" r:id="rId22"/>
    <p:sldId id="347" r:id="rId23"/>
    <p:sldId id="359" r:id="rId24"/>
    <p:sldId id="364" r:id="rId25"/>
    <p:sldId id="360" r:id="rId26"/>
    <p:sldId id="365" r:id="rId27"/>
    <p:sldId id="283" r:id="rId28"/>
    <p:sldId id="361" r:id="rId29"/>
    <p:sldId id="342" r:id="rId30"/>
    <p:sldId id="328" r:id="rId31"/>
    <p:sldId id="324" r:id="rId32"/>
    <p:sldId id="329" r:id="rId33"/>
    <p:sldId id="366" r:id="rId34"/>
    <p:sldId id="367" r:id="rId35"/>
    <p:sldId id="368" r:id="rId36"/>
    <p:sldId id="369" r:id="rId37"/>
    <p:sldId id="370" r:id="rId38"/>
    <p:sldId id="33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83" r:id="rId52"/>
    <p:sldId id="384" r:id="rId53"/>
    <p:sldId id="385" r:id="rId54"/>
    <p:sldId id="387" r:id="rId55"/>
    <p:sldId id="388" r:id="rId56"/>
    <p:sldId id="389" r:id="rId57"/>
    <p:sldId id="390" r:id="rId58"/>
    <p:sldId id="332" r:id="rId59"/>
    <p:sldId id="391" r:id="rId60"/>
    <p:sldId id="392" r:id="rId61"/>
    <p:sldId id="393" r:id="rId62"/>
    <p:sldId id="396" r:id="rId63"/>
    <p:sldId id="397" r:id="rId64"/>
    <p:sldId id="39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F66"/>
    <a:srgbClr val="EDFFE8"/>
    <a:srgbClr val="5F7251"/>
    <a:srgbClr val="99C074"/>
    <a:srgbClr val="8D918E"/>
    <a:srgbClr val="555D52"/>
    <a:srgbClr val="142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4"/>
    <p:restoredTop sz="95628"/>
  </p:normalViewPr>
  <p:slideViewPr>
    <p:cSldViewPr snapToGrid="0" snapToObjects="1">
      <p:cViewPr>
        <p:scale>
          <a:sx n="170" d="100"/>
          <a:sy n="170" d="100"/>
        </p:scale>
        <p:origin x="192" y="-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4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FE50B-78D1-BB43-A6AC-B58A64658859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6CBDD-568B-2B4C-A60E-FF11AAF7A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43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92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43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33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7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77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18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54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84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76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4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www.hopkinsmedicine.org</a:t>
            </a:r>
            <a:r>
              <a:rPr lang="en-US" dirty="0"/>
              <a:t>/health/conditions-and-diseases/coronavirus/a-new-strain-of-coronavirus-what-you-should-know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1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27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69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93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94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62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42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67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59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83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82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7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2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11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49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69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1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3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Count the number of mobile devices. 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Daily data at a census block group (CBG) level.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The data was generated using a panel of GPS pings from anonymous mobile devices.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The device count is based on the number of devices originated from a home CBG to a destination CBG, where each device stopped more than 1 minute at the destination CBG during the time period (1-day)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Home is defined as the common nighttime (6pm-7am) location for the device over a 6-week period.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SafeGraph data do not include any CBGs where the device count &lt; 5.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Data Range: January 1, 2020 – current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Aggregated from CBG to SRA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=4amFPKUaNms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Differential_privacy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www.etechbag.com</a:t>
            </a:r>
            <a:r>
              <a:rPr lang="en-US" dirty="0"/>
              <a:t>/how-to-ping-a-cell-phone/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4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www.usgs.gov</a:t>
            </a:r>
            <a:r>
              <a:rPr lang="en-US" dirty="0"/>
              <a:t>/centers/western-geographic-science-center/science/</a:t>
            </a:r>
            <a:r>
              <a:rPr lang="en-US" dirty="0" err="1"/>
              <a:t>dasymetric</a:t>
            </a:r>
            <a:r>
              <a:rPr lang="en-US" dirty="0"/>
              <a:t>-mapping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5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2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walmartglobaltech</a:t>
            </a:r>
            <a:r>
              <a:rPr lang="en-US" dirty="0"/>
              <a:t>/time-series-similarity-using-dynamic-time-warping-explained-9d09119e48ec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/an-illustrative-introduction-to-dynamic-time-warping-36aa98513b98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03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6CBDD-568B-2B4C-A60E-FF11AAF7A5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3376-B63E-B44F-BB59-2670E33BC4C7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abcd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68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41530-6D24-9B4E-BBB9-6667EE4BF294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9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2D14-81E5-8E42-BC17-ACD7603450FD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abcd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0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F338-6EB5-9D4A-87E6-3E4F5A542533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abcd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3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3F897-220A-AE41-B4AF-B1F8886FAF83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abcd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44A07-8C68-F845-A690-629340710DB1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abcd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1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FCBB-4E85-6D42-B75C-9F19899B786F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abcd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2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489B0-4B01-3E4C-AE38-1A94E50451A5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abcd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31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B091-3190-7A4A-A713-4A86A6C68DC9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5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3AEC6362-A615-2942-9882-A91A6C4D88D6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abcd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88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26894-37B7-BF4D-8346-880BEF1986F3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abcd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3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38E5F7E-C0FC-6940-BB64-F8A472E07EB7}" type="datetime1">
              <a:rPr lang="en-US" smtClean="0"/>
              <a:t>12/11/22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abcd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333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docs.safegraph.com/docs/social-distancing-metrics" TargetMode="External"/><Relationship Id="rId4" Type="http://schemas.openxmlformats.org/officeDocument/2006/relationships/hyperlink" Target="https://technofaq.org/posts/2017/08/how-data-analytics-affecting-our-everyday-live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whitebackground.com/technology-background.html/download/10939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ndiegocounty.gov/hhsa/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technofaq.org/posts/2017/08/how-data-analytics-affecting-our-everyday-lives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lwhitebackground.com/technology-background.html/download/1093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hyperlink" Target="http://brewminate.com/an-ancient-network-the-roads-of-rom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rewminate.com/an-ancient-network-the-roads-of-rome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alizadeh.com/blog/introduction-to-dynamic-time-warping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rewminate.com/an-ancient-network-the-roads-of-rome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brewminate.com/an-ancient-network-the-roads-of-rom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brewminate.com/an-ancient-network-the-roads-of-rome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brewminate.com/an-ancient-network-the-roads-of-rome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hyperlink" Target="http://brewminate.com/an-ancient-network-the-roads-of-rome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rewminate.com/an-ancient-network-the-roads-of-rom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isticalatlas.com/place/California/San-Diego/Population" TargetMode="Externa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gs.hss.ed.ac.uk/pubs-and-publications/2016/10/17/preparing-for-your-literature-review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gif"/><Relationship Id="rId4" Type="http://schemas.openxmlformats.org/officeDocument/2006/relationships/image" Target="../media/image59.gi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gs.hss.ed.ac.uk/pubs-and-publications/2016/10/17/preparing-for-your-literature-review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://www.blogs.hss.ed.ac.uk/pubs-and-publications/2016/10/17/preparing-for-your-literature-review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gs.hss.ed.ac.uk/pubs-and-publications/2016/10/17/preparing-for-your-literature-review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9753F-627E-BD4B-B840-252A2EB0E853}"/>
              </a:ext>
            </a:extLst>
          </p:cNvPr>
          <p:cNvSpPr txBox="1"/>
          <p:nvPr/>
        </p:nvSpPr>
        <p:spPr>
          <a:xfrm>
            <a:off x="2968332" y="832810"/>
            <a:ext cx="5922455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Defense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Examining the local-scale relationship between </a:t>
            </a: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human mobility and COVID-19:</a:t>
            </a: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case study of San Diego, CA</a:t>
            </a: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Huong Pham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Analytics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Diego State University</a:t>
            </a: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December 13, 2022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Committee: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Atsushi Nara (Chair), Department of Geography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Ming-Hsiang Tsou, Department of Geography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Eyal Oren, School of Public Health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16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613D73EC-49D7-4D79-BBEE-1EA46E05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2499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7D00C-F28E-DC49-9E33-5F5C1BB19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25" y="342189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gaP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7789E5C-B76B-A94D-9032-48A605D29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534" y="2159391"/>
            <a:ext cx="9323002" cy="234357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level (data availability and data integration challenges)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spillover effect over time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26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hite puzzle with one red piece">
            <a:extLst>
              <a:ext uri="{FF2B5EF4-FFF2-40B4-BE49-F238E27FC236}">
                <a16:creationId xmlns:a16="http://schemas.microsoft.com/office/drawing/2014/main" id="{0A2EAE51-988D-4667-8DEC-91A342A1B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2499" y="0"/>
            <a:ext cx="12191977" cy="685802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B93FAFE-1156-BA44-A08B-B50930EAE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90" y="1974837"/>
            <a:ext cx="9087176" cy="333814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None/>
              <a:tabLst>
                <a:tab pos="4572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the spatial and temporal dimensions of the relationship b/w human mobility and Covid-19 cases in San Diego Sub-Regional Areas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None/>
              <a:tabLst>
                <a:tab pos="457200" algn="l"/>
              </a:tabLs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the human mobility influence the COVID-19 diffusion in San Diego?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did it happen?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tabLst>
                <a:tab pos="4572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type of human mobility had more effect on San Diego COVID-19 transmission?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None/>
              <a:tabLst>
                <a:tab pos="457200" algn="l"/>
              </a:tabLs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None/>
              <a:tabLst>
                <a:tab pos="4572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Focus on increase-increase relationship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2CD76B6-AD4C-F74F-B199-698C95189152}"/>
              </a:ext>
            </a:extLst>
          </p:cNvPr>
          <p:cNvSpPr txBox="1">
            <a:spLocks/>
          </p:cNvSpPr>
          <p:nvPr/>
        </p:nvSpPr>
        <p:spPr>
          <a:xfrm>
            <a:off x="885893" y="592921"/>
            <a:ext cx="1014426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</a:t>
            </a:r>
          </a:p>
        </p:txBody>
      </p:sp>
    </p:spTree>
    <p:extLst>
      <p:ext uri="{BB962C8B-B14F-4D97-AF65-F5344CB8AC3E}">
        <p14:creationId xmlns:p14="http://schemas.microsoft.com/office/powerpoint/2010/main" val="1649562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Diagram&#10;&#10;Description automatically generated">
            <a:extLst>
              <a:ext uri="{FF2B5EF4-FFF2-40B4-BE49-F238E27FC236}">
                <a16:creationId xmlns:a16="http://schemas.microsoft.com/office/drawing/2014/main" id="{D00FC32D-B858-FF47-A06C-830123DEB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27466"/>
            <a:ext cx="12191980" cy="6857990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DFBA2F0-29E3-DA4E-B66E-D369D6FF88FD}"/>
              </a:ext>
            </a:extLst>
          </p:cNvPr>
          <p:cNvSpPr txBox="1">
            <a:spLocks/>
          </p:cNvSpPr>
          <p:nvPr/>
        </p:nvSpPr>
        <p:spPr>
          <a:xfrm>
            <a:off x="629227" y="843269"/>
            <a:ext cx="8149721" cy="2206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  Human Mobility, San Diego (provided by Dr. Nara)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https://docs.safegraph.com/docs/social-distancing-metrics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4F449816-53A0-ED4E-9DFB-BD2E359B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43081"/>
            <a:ext cx="2107417" cy="788755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EEC1D-E86A-444E-8463-4562CB960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42899"/>
          <a:stretch/>
        </p:blipFill>
        <p:spPr>
          <a:xfrm>
            <a:off x="1720273" y="2099478"/>
            <a:ext cx="9842500" cy="19362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6D1581-A675-6A45-88D6-E004E51EFF3C}"/>
              </a:ext>
            </a:extLst>
          </p:cNvPr>
          <p:cNvSpPr txBox="1">
            <a:spLocks/>
          </p:cNvSpPr>
          <p:nvPr/>
        </p:nvSpPr>
        <p:spPr>
          <a:xfrm>
            <a:off x="1720273" y="4035713"/>
            <a:ext cx="9563423" cy="279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device count, generated by using a panel of GPS pings from anonymous mobile devices 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data at census block group (CBG) level, aggregated to SRA level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January 01, 2020 – April 16, 2021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count based on device number originated from a home CBG to a destination CBG, where each device stayed at least one minute at the destination CBG 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refers to location where the device stayed 6pm – 7 am over a 6-week period  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26CFFB94-15D7-462D-7E91-1F37FED23C2B}"/>
              </a:ext>
            </a:extLst>
          </p:cNvPr>
          <p:cNvSpPr/>
          <p:nvPr/>
        </p:nvSpPr>
        <p:spPr>
          <a:xfrm>
            <a:off x="5099750" y="2145618"/>
            <a:ext cx="208344" cy="166506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C92D49C-7A3E-171A-93BA-2E90C1257408}"/>
              </a:ext>
            </a:extLst>
          </p:cNvPr>
          <p:cNvSpPr/>
          <p:nvPr/>
        </p:nvSpPr>
        <p:spPr>
          <a:xfrm>
            <a:off x="6883907" y="2145618"/>
            <a:ext cx="208344" cy="166506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E52BFB1E-39A5-08AF-F883-766DB498DDF2}"/>
              </a:ext>
            </a:extLst>
          </p:cNvPr>
          <p:cNvSpPr/>
          <p:nvPr/>
        </p:nvSpPr>
        <p:spPr>
          <a:xfrm>
            <a:off x="8881813" y="2149775"/>
            <a:ext cx="208344" cy="166506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50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4" grpId="0"/>
      <p:bldP spid="2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C7244FB8-B2EA-5481-76E8-CAEC0E7E3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424" y="643466"/>
            <a:ext cx="7235151" cy="557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5-Point Star 11">
            <a:extLst>
              <a:ext uri="{FF2B5EF4-FFF2-40B4-BE49-F238E27FC236}">
                <a16:creationId xmlns:a16="http://schemas.microsoft.com/office/drawing/2014/main" id="{F6A3C10F-65C7-B813-3419-83D5C9855C6C}"/>
              </a:ext>
            </a:extLst>
          </p:cNvPr>
          <p:cNvSpPr/>
          <p:nvPr/>
        </p:nvSpPr>
        <p:spPr>
          <a:xfrm>
            <a:off x="7341146" y="3987538"/>
            <a:ext cx="313419" cy="301658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8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C7244FB8-B2EA-5481-76E8-CAEC0E7E3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424" y="643466"/>
            <a:ext cx="7235151" cy="557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rved Left Arrow 1">
            <a:extLst>
              <a:ext uri="{FF2B5EF4-FFF2-40B4-BE49-F238E27FC236}">
                <a16:creationId xmlns:a16="http://schemas.microsoft.com/office/drawing/2014/main" id="{051E5056-2C4B-FD3C-25E0-18E53F620C7E}"/>
              </a:ext>
            </a:extLst>
          </p:cNvPr>
          <p:cNvSpPr/>
          <p:nvPr/>
        </p:nvSpPr>
        <p:spPr>
          <a:xfrm rot="19966578">
            <a:off x="6459737" y="1336341"/>
            <a:ext cx="746151" cy="2746287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02DA3CD8-80CF-F59C-189E-AC5033C9FEEA}"/>
              </a:ext>
            </a:extLst>
          </p:cNvPr>
          <p:cNvSpPr/>
          <p:nvPr/>
        </p:nvSpPr>
        <p:spPr>
          <a:xfrm rot="1746666">
            <a:off x="7668698" y="2863998"/>
            <a:ext cx="552903" cy="1682199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6F58B-89D5-56C4-DB0E-7440970522F5}"/>
              </a:ext>
            </a:extLst>
          </p:cNvPr>
          <p:cNvSpPr txBox="1"/>
          <p:nvPr/>
        </p:nvSpPr>
        <p:spPr>
          <a:xfrm>
            <a:off x="4854233" y="1177581"/>
            <a:ext cx="17820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In from other counties or states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CB969-3ED6-75EF-F299-AE4738C5DD90}"/>
              </a:ext>
            </a:extLst>
          </p:cNvPr>
          <p:cNvSpPr txBox="1"/>
          <p:nvPr/>
        </p:nvSpPr>
        <p:spPr>
          <a:xfrm>
            <a:off x="7016178" y="2421318"/>
            <a:ext cx="229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In from other SD SRAs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7CA987-30BA-1DD0-27A0-F85F0982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62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1BED4E52-FCE4-9ABC-057C-07BBBCDD6DD5}"/>
              </a:ext>
            </a:extLst>
          </p:cNvPr>
          <p:cNvSpPr/>
          <p:nvPr/>
        </p:nvSpPr>
        <p:spPr>
          <a:xfrm>
            <a:off x="6696364" y="1551709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C314C23A-45CB-5729-C9F4-C5138F9ACC64}"/>
              </a:ext>
            </a:extLst>
          </p:cNvPr>
          <p:cNvSpPr/>
          <p:nvPr/>
        </p:nvSpPr>
        <p:spPr>
          <a:xfrm>
            <a:off x="8442037" y="1551709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68CC6AC5-8E40-9A5C-44B3-E541EA5A96F7}"/>
              </a:ext>
            </a:extLst>
          </p:cNvPr>
          <p:cNvSpPr/>
          <p:nvPr/>
        </p:nvSpPr>
        <p:spPr>
          <a:xfrm>
            <a:off x="5786583" y="2812472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717D256-0A94-D10A-7F8A-F579D5D27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6"/>
          <a:stretch/>
        </p:blipFill>
        <p:spPr bwMode="auto">
          <a:xfrm>
            <a:off x="3195002" y="833755"/>
            <a:ext cx="5801995" cy="519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4D5633-C1B6-BCC7-1747-A2BA96C096BC}"/>
              </a:ext>
            </a:extLst>
          </p:cNvPr>
          <p:cNvSpPr txBox="1"/>
          <p:nvPr/>
        </p:nvSpPr>
        <p:spPr>
          <a:xfrm>
            <a:off x="966999" y="2221590"/>
            <a:ext cx="1864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4.1. Weekly average human mobility inflow of 41 San Diego SRAs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DE4761-97F7-0B04-0D51-A90E7189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592" y="5961803"/>
            <a:ext cx="6917210" cy="365125"/>
          </a:xfrm>
        </p:spPr>
        <p:txBody>
          <a:bodyPr/>
          <a:lstStyle/>
          <a:p>
            <a:r>
              <a:rPr lang="en-US"/>
              <a:t>inflow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64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6C84312-73E6-EE00-58BD-68517F1BF1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25193"/>
            <a:ext cx="10905066" cy="4007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6D21AB-F2F5-4719-325E-5EBBD12D0309}"/>
              </a:ext>
            </a:extLst>
          </p:cNvPr>
          <p:cNvSpPr txBox="1"/>
          <p:nvPr/>
        </p:nvSpPr>
        <p:spPr>
          <a:xfrm>
            <a:off x="1346199" y="948267"/>
            <a:ext cx="231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inflow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5EA78-3F8B-9A4C-B074-AEACA39E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98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C7244FB8-B2EA-5481-76E8-CAEC0E7E3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424" y="643466"/>
            <a:ext cx="7235151" cy="557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C65896-8EF8-BC49-5342-449B431EC2EE}"/>
              </a:ext>
            </a:extLst>
          </p:cNvPr>
          <p:cNvSpPr txBox="1"/>
          <p:nvPr/>
        </p:nvSpPr>
        <p:spPr>
          <a:xfrm>
            <a:off x="7536165" y="1835129"/>
            <a:ext cx="17820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Out to other counties or states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17036-0363-22E5-4861-507AB286567D}"/>
              </a:ext>
            </a:extLst>
          </p:cNvPr>
          <p:cNvSpPr txBox="1"/>
          <p:nvPr/>
        </p:nvSpPr>
        <p:spPr>
          <a:xfrm>
            <a:off x="6328552" y="4700614"/>
            <a:ext cx="21649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Out to other SD SRAs</a:t>
            </a:r>
          </a:p>
        </p:txBody>
      </p:sp>
      <p:sp>
        <p:nvSpPr>
          <p:cNvPr id="25" name="Curved Left Arrow 24">
            <a:extLst>
              <a:ext uri="{FF2B5EF4-FFF2-40B4-BE49-F238E27FC236}">
                <a16:creationId xmlns:a16="http://schemas.microsoft.com/office/drawing/2014/main" id="{39D0AFF7-E0B6-4A6E-F2CB-8FFF7C6E1156}"/>
              </a:ext>
            </a:extLst>
          </p:cNvPr>
          <p:cNvSpPr/>
          <p:nvPr/>
        </p:nvSpPr>
        <p:spPr>
          <a:xfrm rot="12047736">
            <a:off x="6894383" y="1146581"/>
            <a:ext cx="820838" cy="2857947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Down Arrow 26">
            <a:extLst>
              <a:ext uri="{FF2B5EF4-FFF2-40B4-BE49-F238E27FC236}">
                <a16:creationId xmlns:a16="http://schemas.microsoft.com/office/drawing/2014/main" id="{5897FB4D-6128-F842-A4DA-FA8C6BBD7DE8}"/>
              </a:ext>
            </a:extLst>
          </p:cNvPr>
          <p:cNvSpPr/>
          <p:nvPr/>
        </p:nvSpPr>
        <p:spPr>
          <a:xfrm rot="12155466">
            <a:off x="5448162" y="4031739"/>
            <a:ext cx="1674175" cy="538587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44A1F-726A-2428-CD77-E8E400EA9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8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B6F8CECA-246C-3173-59F0-EDBEC335D1D6}"/>
              </a:ext>
            </a:extLst>
          </p:cNvPr>
          <p:cNvSpPr/>
          <p:nvPr/>
        </p:nvSpPr>
        <p:spPr>
          <a:xfrm>
            <a:off x="8657863" y="4919241"/>
            <a:ext cx="173621" cy="1736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E861F9E9-05D9-FBF9-542D-17A8A5C72015}"/>
              </a:ext>
            </a:extLst>
          </p:cNvPr>
          <p:cNvSpPr/>
          <p:nvPr/>
        </p:nvSpPr>
        <p:spPr>
          <a:xfrm>
            <a:off x="4826642" y="2177970"/>
            <a:ext cx="173621" cy="1736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292C9CDC-AE0C-4C61-9DA5-0941F578E8F5}"/>
              </a:ext>
            </a:extLst>
          </p:cNvPr>
          <p:cNvSpPr/>
          <p:nvPr/>
        </p:nvSpPr>
        <p:spPr>
          <a:xfrm>
            <a:off x="4830501" y="5559707"/>
            <a:ext cx="173621" cy="1736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E0927C0-891F-A038-887F-05A3664727FA}"/>
              </a:ext>
            </a:extLst>
          </p:cNvPr>
          <p:cNvSpPr/>
          <p:nvPr/>
        </p:nvSpPr>
        <p:spPr>
          <a:xfrm>
            <a:off x="4826642" y="3603116"/>
            <a:ext cx="173621" cy="1736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A598212A-5612-25A3-91B6-8AB31D39E9C3}"/>
              </a:ext>
            </a:extLst>
          </p:cNvPr>
          <p:cNvSpPr/>
          <p:nvPr/>
        </p:nvSpPr>
        <p:spPr>
          <a:xfrm>
            <a:off x="3941074" y="4237430"/>
            <a:ext cx="173621" cy="1736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524E6FD-C289-F406-F5D7-3D0A0FE80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/>
          <a:stretch/>
        </p:blipFill>
        <p:spPr bwMode="auto">
          <a:xfrm>
            <a:off x="3124200" y="776287"/>
            <a:ext cx="5943600" cy="530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DB6E79-C45B-409A-85CA-3474E6B96A5A}"/>
              </a:ext>
            </a:extLst>
          </p:cNvPr>
          <p:cNvSpPr txBox="1"/>
          <p:nvPr/>
        </p:nvSpPr>
        <p:spPr>
          <a:xfrm>
            <a:off x="772886" y="1742134"/>
            <a:ext cx="18743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4.3. Weekly average human mobility outflow of 41 San Diego SRAs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43EE578-6826-DD60-A8E7-C9634C4B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090" y="5978367"/>
            <a:ext cx="6917210" cy="365125"/>
          </a:xfrm>
        </p:spPr>
        <p:txBody>
          <a:bodyPr/>
          <a:lstStyle/>
          <a:p>
            <a:r>
              <a:rPr lang="en-US"/>
              <a:t>outflow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44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092701AF-B90E-1BB0-7EBE-98594CE98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25193"/>
            <a:ext cx="10905066" cy="4007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38709-57C8-4EA7-9EF7-BA3A5A1B60C9}"/>
              </a:ext>
            </a:extLst>
          </p:cNvPr>
          <p:cNvSpPr txBox="1"/>
          <p:nvPr/>
        </p:nvSpPr>
        <p:spPr>
          <a:xfrm>
            <a:off x="1346200" y="94826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outflow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331AA-47E3-D37E-B44C-4DEB9651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outflow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outdoor, laser, scene, dark&#10;&#10;Description automatically generated">
            <a:extLst>
              <a:ext uri="{FF2B5EF4-FFF2-40B4-BE49-F238E27FC236}">
                <a16:creationId xmlns:a16="http://schemas.microsoft.com/office/drawing/2014/main" id="{F0AB6687-C312-8546-AB88-57382C412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122"/>
          <a:stretch/>
        </p:blipFill>
        <p:spPr>
          <a:xfrm>
            <a:off x="-2500" y="8477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7D00C-F28E-DC49-9E33-5F5C1BB19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25" y="592065"/>
            <a:ext cx="10225530" cy="8272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0D525F9-2110-FC4E-9E65-0CA5ECD4E260}"/>
              </a:ext>
            </a:extLst>
          </p:cNvPr>
          <p:cNvSpPr txBox="1">
            <a:spLocks/>
          </p:cNvSpPr>
          <p:nvPr/>
        </p:nvSpPr>
        <p:spPr>
          <a:xfrm>
            <a:off x="2143480" y="1640279"/>
            <a:ext cx="4747649" cy="462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</a:t>
            </a:r>
          </a:p>
        </p:txBody>
      </p:sp>
    </p:spTree>
    <p:extLst>
      <p:ext uri="{BB962C8B-B14F-4D97-AF65-F5344CB8AC3E}">
        <p14:creationId xmlns:p14="http://schemas.microsoft.com/office/powerpoint/2010/main" val="2167703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C7244FB8-B2EA-5481-76E8-CAEC0E7E3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424" y="643466"/>
            <a:ext cx="7235151" cy="557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rved Down Arrow 1">
            <a:extLst>
              <a:ext uri="{FF2B5EF4-FFF2-40B4-BE49-F238E27FC236}">
                <a16:creationId xmlns:a16="http://schemas.microsoft.com/office/drawing/2014/main" id="{A0FDF0E6-AE86-B79B-CBEA-9BA74419139C}"/>
              </a:ext>
            </a:extLst>
          </p:cNvPr>
          <p:cNvSpPr/>
          <p:nvPr/>
        </p:nvSpPr>
        <p:spPr>
          <a:xfrm>
            <a:off x="6825006" y="3751868"/>
            <a:ext cx="612742" cy="405354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FDF3-3553-6A28-7FD2-59F8B19A23FE}"/>
              </a:ext>
            </a:extLst>
          </p:cNvPr>
          <p:cNvSpPr txBox="1"/>
          <p:nvPr/>
        </p:nvSpPr>
        <p:spPr>
          <a:xfrm>
            <a:off x="6730737" y="3428703"/>
            <a:ext cx="801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Within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7D5B9-9925-845F-0560-004D5C441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withinflow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926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6A11F085-7D9B-68C4-5E9B-D047C3F8A5D6}"/>
              </a:ext>
            </a:extLst>
          </p:cNvPr>
          <p:cNvSpPr/>
          <p:nvPr/>
        </p:nvSpPr>
        <p:spPr>
          <a:xfrm>
            <a:off x="4868497" y="2207492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F6881CE1-D688-DF48-6D9E-628ECAED7098}"/>
              </a:ext>
            </a:extLst>
          </p:cNvPr>
          <p:cNvSpPr/>
          <p:nvPr/>
        </p:nvSpPr>
        <p:spPr>
          <a:xfrm>
            <a:off x="5777346" y="2895600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53B413E-D0CE-FBC4-8867-88CAEBC578B4}"/>
              </a:ext>
            </a:extLst>
          </p:cNvPr>
          <p:cNvSpPr/>
          <p:nvPr/>
        </p:nvSpPr>
        <p:spPr>
          <a:xfrm>
            <a:off x="7703128" y="2142837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7F268212-3AB6-B943-0A88-C4DDBFA3732B}"/>
              </a:ext>
            </a:extLst>
          </p:cNvPr>
          <p:cNvSpPr/>
          <p:nvPr/>
        </p:nvSpPr>
        <p:spPr>
          <a:xfrm>
            <a:off x="4868496" y="5560290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6AA9CD85-0959-3A85-E251-71E7F9C6CAFC}"/>
              </a:ext>
            </a:extLst>
          </p:cNvPr>
          <p:cNvSpPr/>
          <p:nvPr/>
        </p:nvSpPr>
        <p:spPr>
          <a:xfrm>
            <a:off x="3916219" y="4184073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1A0E0C88-C464-C3F6-27D1-3480B7C87D05}"/>
              </a:ext>
            </a:extLst>
          </p:cNvPr>
          <p:cNvSpPr/>
          <p:nvPr/>
        </p:nvSpPr>
        <p:spPr>
          <a:xfrm>
            <a:off x="8682182" y="3574473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A00F46A-62F5-2348-C39C-21CB1AAA9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"/>
          <a:stretch/>
        </p:blipFill>
        <p:spPr bwMode="auto">
          <a:xfrm>
            <a:off x="3124200" y="765810"/>
            <a:ext cx="5943600" cy="5326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B31FEE-DEEF-7BC7-0B7F-6226D746402A}"/>
              </a:ext>
            </a:extLst>
          </p:cNvPr>
          <p:cNvSpPr txBox="1"/>
          <p:nvPr/>
        </p:nvSpPr>
        <p:spPr>
          <a:xfrm>
            <a:off x="868219" y="2092374"/>
            <a:ext cx="19402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4.4. Weekly average human mobility withinflow of 41 San Diego SRAs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404E0-AF4E-8994-0868-922C6ADE6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95" y="6012815"/>
            <a:ext cx="6917210" cy="365125"/>
          </a:xfrm>
        </p:spPr>
        <p:txBody>
          <a:bodyPr/>
          <a:lstStyle/>
          <a:p>
            <a:r>
              <a:rPr lang="en-US"/>
              <a:t>withinflow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4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032D70D-2733-8D5D-1126-D75C34CD3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25193"/>
            <a:ext cx="10905066" cy="400761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461121-31A6-57EC-933B-C439F8F7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withinflow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D50AB-8852-78E9-5E18-4FC356F1D326}"/>
              </a:ext>
            </a:extLst>
          </p:cNvPr>
          <p:cNvSpPr txBox="1"/>
          <p:nvPr/>
        </p:nvSpPr>
        <p:spPr>
          <a:xfrm>
            <a:off x="1346200" y="948267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withinflow</a:t>
            </a:r>
          </a:p>
        </p:txBody>
      </p:sp>
    </p:spTree>
    <p:extLst>
      <p:ext uri="{BB962C8B-B14F-4D97-AF65-F5344CB8AC3E}">
        <p14:creationId xmlns:p14="http://schemas.microsoft.com/office/powerpoint/2010/main" val="1959460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6A11F085-7D9B-68C4-5E9B-D047C3F8A5D6}"/>
              </a:ext>
            </a:extLst>
          </p:cNvPr>
          <p:cNvSpPr/>
          <p:nvPr/>
        </p:nvSpPr>
        <p:spPr>
          <a:xfrm>
            <a:off x="4868497" y="2207492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F6881CE1-D688-DF48-6D9E-628ECAED7098}"/>
              </a:ext>
            </a:extLst>
          </p:cNvPr>
          <p:cNvSpPr/>
          <p:nvPr/>
        </p:nvSpPr>
        <p:spPr>
          <a:xfrm>
            <a:off x="5777346" y="2895600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53B413E-D0CE-FBC4-8867-88CAEBC578B4}"/>
              </a:ext>
            </a:extLst>
          </p:cNvPr>
          <p:cNvSpPr/>
          <p:nvPr/>
        </p:nvSpPr>
        <p:spPr>
          <a:xfrm>
            <a:off x="7703128" y="2142837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7F268212-3AB6-B943-0A88-C4DDBFA3732B}"/>
              </a:ext>
            </a:extLst>
          </p:cNvPr>
          <p:cNvSpPr/>
          <p:nvPr/>
        </p:nvSpPr>
        <p:spPr>
          <a:xfrm>
            <a:off x="4868496" y="5560290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6AA9CD85-0959-3A85-E251-71E7F9C6CAFC}"/>
              </a:ext>
            </a:extLst>
          </p:cNvPr>
          <p:cNvSpPr/>
          <p:nvPr/>
        </p:nvSpPr>
        <p:spPr>
          <a:xfrm>
            <a:off x="3916219" y="4184073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1A0E0C88-C464-C3F6-27D1-3480B7C87D05}"/>
              </a:ext>
            </a:extLst>
          </p:cNvPr>
          <p:cNvSpPr/>
          <p:nvPr/>
        </p:nvSpPr>
        <p:spPr>
          <a:xfrm>
            <a:off x="8682182" y="3574473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31FEE-DEEF-7BC7-0B7F-6226D746402A}"/>
              </a:ext>
            </a:extLst>
          </p:cNvPr>
          <p:cNvSpPr txBox="1"/>
          <p:nvPr/>
        </p:nvSpPr>
        <p:spPr>
          <a:xfrm>
            <a:off x="868219" y="2092374"/>
            <a:ext cx="19402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4.2. Weekly average human mobility netflow of 41 San Diego SRAs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3FDD8EF-3B8B-D72A-7490-10DF32A00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/>
          <a:stretch/>
        </p:blipFill>
        <p:spPr bwMode="auto">
          <a:xfrm>
            <a:off x="3124200" y="767715"/>
            <a:ext cx="5943600" cy="5322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89C37-B5E6-63BA-03B6-25B528600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26" y="5974080"/>
            <a:ext cx="6917210" cy="365125"/>
          </a:xfrm>
        </p:spPr>
        <p:txBody>
          <a:bodyPr/>
          <a:lstStyle/>
          <a:p>
            <a:r>
              <a:rPr lang="en-US"/>
              <a:t>Netflow = inflow - outflow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29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C3EC976E-811E-A59D-7D40-70BBA2467F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38824"/>
            <a:ext cx="10905066" cy="39803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1D148-6D4F-E732-AFEC-50D3D54D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Netflow = inflow - outflow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A41A5-0658-B47A-3E6C-BAD90BB8794E}"/>
              </a:ext>
            </a:extLst>
          </p:cNvPr>
          <p:cNvSpPr txBox="1"/>
          <p:nvPr/>
        </p:nvSpPr>
        <p:spPr>
          <a:xfrm>
            <a:off x="1346200" y="94826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netflow</a:t>
            </a:r>
          </a:p>
        </p:txBody>
      </p:sp>
    </p:spTree>
    <p:extLst>
      <p:ext uri="{BB962C8B-B14F-4D97-AF65-F5344CB8AC3E}">
        <p14:creationId xmlns:p14="http://schemas.microsoft.com/office/powerpoint/2010/main" val="4082782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6A11F085-7D9B-68C4-5E9B-D047C3F8A5D6}"/>
              </a:ext>
            </a:extLst>
          </p:cNvPr>
          <p:cNvSpPr/>
          <p:nvPr/>
        </p:nvSpPr>
        <p:spPr>
          <a:xfrm>
            <a:off x="4868497" y="2207492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F6881CE1-D688-DF48-6D9E-628ECAED7098}"/>
              </a:ext>
            </a:extLst>
          </p:cNvPr>
          <p:cNvSpPr/>
          <p:nvPr/>
        </p:nvSpPr>
        <p:spPr>
          <a:xfrm>
            <a:off x="5777346" y="2895600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53B413E-D0CE-FBC4-8867-88CAEBC578B4}"/>
              </a:ext>
            </a:extLst>
          </p:cNvPr>
          <p:cNvSpPr/>
          <p:nvPr/>
        </p:nvSpPr>
        <p:spPr>
          <a:xfrm>
            <a:off x="7703128" y="2142837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7F268212-3AB6-B943-0A88-C4DDBFA3732B}"/>
              </a:ext>
            </a:extLst>
          </p:cNvPr>
          <p:cNvSpPr/>
          <p:nvPr/>
        </p:nvSpPr>
        <p:spPr>
          <a:xfrm>
            <a:off x="4868496" y="5560290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6AA9CD85-0959-3A85-E251-71E7F9C6CAFC}"/>
              </a:ext>
            </a:extLst>
          </p:cNvPr>
          <p:cNvSpPr/>
          <p:nvPr/>
        </p:nvSpPr>
        <p:spPr>
          <a:xfrm>
            <a:off x="3916219" y="4184073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1A0E0C88-C464-C3F6-27D1-3480B7C87D05}"/>
              </a:ext>
            </a:extLst>
          </p:cNvPr>
          <p:cNvSpPr/>
          <p:nvPr/>
        </p:nvSpPr>
        <p:spPr>
          <a:xfrm>
            <a:off x="8682182" y="3574473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31FEE-DEEF-7BC7-0B7F-6226D746402A}"/>
              </a:ext>
            </a:extLst>
          </p:cNvPr>
          <p:cNvSpPr txBox="1"/>
          <p:nvPr/>
        </p:nvSpPr>
        <p:spPr>
          <a:xfrm>
            <a:off x="868219" y="2092374"/>
            <a:ext cx="19402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4.5. Weekly average human mobility total-in-within flow of 41 San Diego SRAs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F64E895-396C-707F-B51B-99717E631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/>
          <a:stretch/>
        </p:blipFill>
        <p:spPr bwMode="auto">
          <a:xfrm>
            <a:off x="3124200" y="672942"/>
            <a:ext cx="5943600" cy="530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EC47F-1D14-5678-B77F-CDC81DC3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95" y="5978367"/>
            <a:ext cx="6917210" cy="365125"/>
          </a:xfrm>
        </p:spPr>
        <p:txBody>
          <a:bodyPr/>
          <a:lstStyle/>
          <a:p>
            <a:r>
              <a:rPr lang="en-US"/>
              <a:t>total in-within flow = inflow + within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76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8F26C60E-2580-5529-DFCB-4C5D1BC9D4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25193"/>
            <a:ext cx="10905066" cy="40076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8259E-4A3B-C6D2-462B-D1E3CAB6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total in-within flow = inflow + withinflow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D51CD-2BED-8982-3D4B-AF0C9FAC69EC}"/>
              </a:ext>
            </a:extLst>
          </p:cNvPr>
          <p:cNvSpPr txBox="1"/>
          <p:nvPr/>
        </p:nvSpPr>
        <p:spPr>
          <a:xfrm>
            <a:off x="1346200" y="948267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total_in_within flow</a:t>
            </a:r>
          </a:p>
        </p:txBody>
      </p:sp>
    </p:spTree>
    <p:extLst>
      <p:ext uri="{BB962C8B-B14F-4D97-AF65-F5344CB8AC3E}">
        <p14:creationId xmlns:p14="http://schemas.microsoft.com/office/powerpoint/2010/main" val="2662135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Diagram&#10;&#10;Description automatically generated">
            <a:extLst>
              <a:ext uri="{FF2B5EF4-FFF2-40B4-BE49-F238E27FC236}">
                <a16:creationId xmlns:a16="http://schemas.microsoft.com/office/drawing/2014/main" id="{D00FC32D-B858-FF47-A06C-830123DEB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F449816-53A0-ED4E-9DFB-BD2E359B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43081"/>
            <a:ext cx="2107417" cy="788755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A3929-582A-E642-A3A0-2D8FA25A80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62360"/>
          <a:stretch/>
        </p:blipFill>
        <p:spPr>
          <a:xfrm>
            <a:off x="1739031" y="2240325"/>
            <a:ext cx="5005597" cy="18745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B22549-7F08-9F40-90BB-E282C3714DCE}"/>
              </a:ext>
            </a:extLst>
          </p:cNvPr>
          <p:cNvSpPr txBox="1">
            <a:spLocks/>
          </p:cNvSpPr>
          <p:nvPr/>
        </p:nvSpPr>
        <p:spPr>
          <a:xfrm>
            <a:off x="629227" y="671922"/>
            <a:ext cx="7315923" cy="1145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  Covid Cases in San Diego (provided by HDMA Center)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https://www.sandiegocounty.gov/hhsa/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4767A4-CE14-F84B-AB60-3AE8533FB7F3}"/>
              </a:ext>
            </a:extLst>
          </p:cNvPr>
          <p:cNvSpPr txBox="1">
            <a:spLocks/>
          </p:cNvSpPr>
          <p:nvPr/>
        </p:nvSpPr>
        <p:spPr>
          <a:xfrm>
            <a:off x="1639396" y="4114845"/>
            <a:ext cx="8449028" cy="18745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by the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County of San Diego Health and Human Services Agency (HHSA)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 30, 2020 – April 16, 2021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COVID-19 daily confirmed case number at SRA aggregated from the data at zip code level using dasymetric mapping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6070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1BED4E52-FCE4-9ABC-057C-07BBBCDD6DD5}"/>
              </a:ext>
            </a:extLst>
          </p:cNvPr>
          <p:cNvSpPr/>
          <p:nvPr/>
        </p:nvSpPr>
        <p:spPr>
          <a:xfrm>
            <a:off x="6696364" y="1551709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C314C23A-45CB-5729-C9F4-C5138F9ACC64}"/>
              </a:ext>
            </a:extLst>
          </p:cNvPr>
          <p:cNvSpPr/>
          <p:nvPr/>
        </p:nvSpPr>
        <p:spPr>
          <a:xfrm>
            <a:off x="8442037" y="1551709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68CC6AC5-8E40-9A5C-44B3-E541EA5A96F7}"/>
              </a:ext>
            </a:extLst>
          </p:cNvPr>
          <p:cNvSpPr/>
          <p:nvPr/>
        </p:nvSpPr>
        <p:spPr>
          <a:xfrm>
            <a:off x="5786583" y="2812472"/>
            <a:ext cx="147781" cy="147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D5633-C1B6-BCC7-1747-A2BA96C096BC}"/>
              </a:ext>
            </a:extLst>
          </p:cNvPr>
          <p:cNvSpPr txBox="1"/>
          <p:nvPr/>
        </p:nvSpPr>
        <p:spPr>
          <a:xfrm>
            <a:off x="966999" y="2221590"/>
            <a:ext cx="18644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4.6. Weekly average COVID-19 confirmed new case number of each San Diego SRA 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F4B85F2-338B-F88D-20F2-45F7A69DF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3" b="2593"/>
          <a:stretch/>
        </p:blipFill>
        <p:spPr bwMode="auto">
          <a:xfrm>
            <a:off x="3300788" y="735848"/>
            <a:ext cx="5984726" cy="5200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681560-8B25-34DB-262F-3B11C6E37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8125" y="5964414"/>
            <a:ext cx="6917210" cy="365125"/>
          </a:xfrm>
        </p:spPr>
        <p:txBody>
          <a:bodyPr/>
          <a:lstStyle/>
          <a:p>
            <a:r>
              <a:rPr lang="en-US" dirty="0"/>
              <a:t>COVID-19 case NUMBER</a:t>
            </a:r>
          </a:p>
        </p:txBody>
      </p:sp>
    </p:spTree>
    <p:extLst>
      <p:ext uri="{BB962C8B-B14F-4D97-AF65-F5344CB8AC3E}">
        <p14:creationId xmlns:p14="http://schemas.microsoft.com/office/powerpoint/2010/main" val="340491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CC26730-1CAF-2878-F3EA-B5ED30CB00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25193"/>
            <a:ext cx="10905066" cy="4007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95A12-A92B-5D0B-BCF0-2D6267CDC158}"/>
              </a:ext>
            </a:extLst>
          </p:cNvPr>
          <p:cNvSpPr txBox="1"/>
          <p:nvPr/>
        </p:nvSpPr>
        <p:spPr>
          <a:xfrm>
            <a:off x="2723180" y="5432806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4.7. Weekly average COVID-19 confirmed new case numbers of all 41 San Diego SRAs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D2DA79-4D05-A555-A988-469D65FE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covid-19 case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3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outdoor, laser, scene, dark&#10;&#10;Description automatically generated">
            <a:extLst>
              <a:ext uri="{FF2B5EF4-FFF2-40B4-BE49-F238E27FC236}">
                <a16:creationId xmlns:a16="http://schemas.microsoft.com/office/drawing/2014/main" id="{F0AB6687-C312-8546-AB88-57382C412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7D00C-F28E-DC49-9E33-5F5C1BB19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6" y="4816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0D525F9-2110-FC4E-9E65-0CA5ECD4E260}"/>
              </a:ext>
            </a:extLst>
          </p:cNvPr>
          <p:cNvSpPr txBox="1">
            <a:spLocks/>
          </p:cNvSpPr>
          <p:nvPr/>
        </p:nvSpPr>
        <p:spPr>
          <a:xfrm>
            <a:off x="965199" y="2180496"/>
            <a:ext cx="10261602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4E1C4F-B7E1-854E-AAA4-B2CC86ED583E}"/>
              </a:ext>
            </a:extLst>
          </p:cNvPr>
          <p:cNvSpPr txBox="1">
            <a:spLocks/>
          </p:cNvSpPr>
          <p:nvPr/>
        </p:nvSpPr>
        <p:spPr>
          <a:xfrm>
            <a:off x="1001270" y="1523174"/>
            <a:ext cx="10885929" cy="4900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Disease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 by SARS-CoV-2, one of the seven types of coronaviruses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Airborne, contagious, deadly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 million deaths worldwide, business and economies affected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control the COVID-19 spread?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Vaccination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behavior (mask-wearing, hygiene, physical distancing)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human movement to reduce close contact 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339C01CA-E941-0245-97C1-5C44E28B39D7}"/>
              </a:ext>
            </a:extLst>
          </p:cNvPr>
          <p:cNvSpPr/>
          <p:nvPr/>
        </p:nvSpPr>
        <p:spPr>
          <a:xfrm rot="16200000">
            <a:off x="833693" y="5858520"/>
            <a:ext cx="331951" cy="3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sky, outdoor, ground, sandy&#10;&#10;Description automatically generated">
            <a:extLst>
              <a:ext uri="{FF2B5EF4-FFF2-40B4-BE49-F238E27FC236}">
                <a16:creationId xmlns:a16="http://schemas.microsoft.com/office/drawing/2014/main" id="{866769E3-1A52-F844-8C60-9496C721B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C451C-A1AA-2444-A99F-604CB851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1" y="502920"/>
            <a:ext cx="10225530" cy="774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00A7C9-F766-484E-9625-24EBC8C510E7}"/>
              </a:ext>
            </a:extLst>
          </p:cNvPr>
          <p:cNvSpPr txBox="1">
            <a:spLocks/>
          </p:cNvSpPr>
          <p:nvPr/>
        </p:nvSpPr>
        <p:spPr>
          <a:xfrm>
            <a:off x="962689" y="1360423"/>
            <a:ext cx="10261602" cy="3046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60"/>
              </a:spcBef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Python libraries</a:t>
            </a:r>
          </a:p>
          <a:p>
            <a:pPr marL="0" indent="0">
              <a:spcBef>
                <a:spcPts val="960"/>
              </a:spcBef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Dynamic Time Warping (DTW) 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flexible model to compare two or more time series 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DTW distance indicates more similar trends; higher DTW distance indicates dissimilar trends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7220EA-7612-2543-8A07-494949C78C3A}"/>
                  </a:ext>
                </a:extLst>
              </p:cNvPr>
              <p:cNvSpPr txBox="1"/>
              <p:nvPr/>
            </p:nvSpPr>
            <p:spPr>
              <a:xfrm>
                <a:off x="2613661" y="5471546"/>
                <a:ext cx="7459701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the minimal cumulative distance from (0, 0) to (i, j) in matrix D. 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7220EA-7612-2543-8A07-494949C78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661" y="5471546"/>
                <a:ext cx="7459701" cy="391646"/>
              </a:xfrm>
              <a:prstGeom prst="rect">
                <a:avLst/>
              </a:prstGeom>
              <a:blipFill>
                <a:blip r:embed="rId5"/>
                <a:stretch>
                  <a:fillRect l="-680" t="-9677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0957F2-DB68-6F4A-AD46-A8FD792CFBC2}"/>
                  </a:ext>
                </a:extLst>
              </p:cNvPr>
              <p:cNvSpPr txBox="1"/>
              <p:nvPr/>
            </p:nvSpPr>
            <p:spPr>
              <a:xfrm>
                <a:off x="2631686" y="4240365"/>
                <a:ext cx="4602869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min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𝑅𝐷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𝑅𝐷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𝑅𝐷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0957F2-DB68-6F4A-AD46-A8FD792CF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86" y="4240365"/>
                <a:ext cx="4602869" cy="1248547"/>
              </a:xfrm>
              <a:prstGeom prst="rect">
                <a:avLst/>
              </a:prstGeom>
              <a:blipFill>
                <a:blip r:embed="rId6"/>
                <a:stretch>
                  <a:fillRect l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63AEE5-A385-6B44-BC5B-2153C1E60A28}"/>
                  </a:ext>
                </a:extLst>
              </p:cNvPr>
              <p:cNvSpPr txBox="1"/>
              <p:nvPr/>
            </p:nvSpPr>
            <p:spPr>
              <a:xfrm>
                <a:off x="2701216" y="6068096"/>
                <a:ext cx="32624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DTW(X, Y) = min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63AEE5-A385-6B44-BC5B-2153C1E60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216" y="6068096"/>
                <a:ext cx="3262450" cy="276999"/>
              </a:xfrm>
              <a:prstGeom prst="rect">
                <a:avLst/>
              </a:prstGeom>
              <a:blipFill>
                <a:blip r:embed="rId7"/>
                <a:stretch>
                  <a:fillRect l="-4264" t="-169565" b="-25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188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sky, outdoor, ground, sandy&#10;&#10;Description automatically generated">
            <a:extLst>
              <a:ext uri="{FF2B5EF4-FFF2-40B4-BE49-F238E27FC236}">
                <a16:creationId xmlns:a16="http://schemas.microsoft.com/office/drawing/2014/main" id="{866769E3-1A52-F844-8C60-9496C721B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C451C-A1AA-2444-A99F-604CB851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1" y="502920"/>
            <a:ext cx="10225530" cy="774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pic>
        <p:nvPicPr>
          <p:cNvPr id="7" name="Picture 6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877A7950-A205-8B43-B60D-61256A8D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066" y="2356882"/>
            <a:ext cx="3267220" cy="2425153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44912887-EB18-1241-8DC0-32C12041E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152" y="2329685"/>
            <a:ext cx="3486157" cy="2425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AC3451-6532-9847-927E-85B923FDC6F2}"/>
              </a:ext>
            </a:extLst>
          </p:cNvPr>
          <p:cNvSpPr txBox="1"/>
          <p:nvPr/>
        </p:nvSpPr>
        <p:spPr>
          <a:xfrm>
            <a:off x="7303968" y="4956642"/>
            <a:ext cx="466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https://ealizadeh.com/blog/introduction-to-dynamic-time-warping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B10E3-6545-544E-B45A-4318C5D60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240" y="2360439"/>
            <a:ext cx="2985120" cy="242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sky, outdoor, ground, sandy&#10;&#10;Description automatically generated">
            <a:extLst>
              <a:ext uri="{FF2B5EF4-FFF2-40B4-BE49-F238E27FC236}">
                <a16:creationId xmlns:a16="http://schemas.microsoft.com/office/drawing/2014/main" id="{866769E3-1A52-F844-8C60-9496C721B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C451C-A1AA-2444-A99F-604CB851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1" y="502920"/>
            <a:ext cx="10225530" cy="774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D9CC8D-6144-CA40-8DC7-C93A6F7D1E5A}"/>
              </a:ext>
            </a:extLst>
          </p:cNvPr>
          <p:cNvSpPr txBox="1">
            <a:spLocks/>
          </p:cNvSpPr>
          <p:nvPr/>
        </p:nvSpPr>
        <p:spPr>
          <a:xfrm>
            <a:off x="962689" y="1479693"/>
            <a:ext cx="8830668" cy="3626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Slope calculation</a:t>
            </a:r>
          </a:p>
          <a:p>
            <a:pPr marL="342900" lvl="1" indent="-34290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slopes of the mobility and COVID-19 means that both the time series tend to move in the same direction</a:t>
            </a:r>
          </a:p>
          <a:p>
            <a:pPr marL="342900" lvl="1" indent="-34290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with DTW to validate the relationship b/w mobility and COVID-19	</a:t>
            </a:r>
          </a:p>
        </p:txBody>
      </p:sp>
    </p:spTree>
    <p:extLst>
      <p:ext uri="{BB962C8B-B14F-4D97-AF65-F5344CB8AC3E}">
        <p14:creationId xmlns:p14="http://schemas.microsoft.com/office/powerpoint/2010/main" val="3471288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sky, outdoor, ground, sandy&#10;&#10;Description automatically generated">
            <a:extLst>
              <a:ext uri="{FF2B5EF4-FFF2-40B4-BE49-F238E27FC236}">
                <a16:creationId xmlns:a16="http://schemas.microsoft.com/office/drawing/2014/main" id="{866769E3-1A52-F844-8C60-9496C721B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C451C-A1AA-2444-A99F-604CB851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1" y="502920"/>
            <a:ext cx="10225530" cy="774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D9CC8D-6144-CA40-8DC7-C93A6F7D1E5A}"/>
              </a:ext>
            </a:extLst>
          </p:cNvPr>
          <p:cNvSpPr txBox="1">
            <a:spLocks/>
          </p:cNvSpPr>
          <p:nvPr/>
        </p:nvSpPr>
        <p:spPr>
          <a:xfrm>
            <a:off x="981053" y="1765294"/>
            <a:ext cx="2809211" cy="231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Time division</a:t>
            </a: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 Phase approach </a:t>
            </a:r>
          </a:p>
          <a:p>
            <a:pPr marL="342900" lvl="1" indent="-34290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 phases/ 6 phases</a:t>
            </a: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E57238C-5158-383E-4BE4-1F726E7E12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5"/>
          <a:stretch/>
        </p:blipFill>
        <p:spPr bwMode="auto">
          <a:xfrm>
            <a:off x="4155898" y="821963"/>
            <a:ext cx="7324900" cy="2755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C801B-3CD3-AADF-8FD6-F64FFA40C3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" y="4083050"/>
            <a:ext cx="5943600" cy="231775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FF5F4E4-E282-863B-3478-424C2C6952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00" y="4067928"/>
            <a:ext cx="5943600" cy="23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8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sky, outdoor, ground, sandy&#10;&#10;Description automatically generated">
            <a:extLst>
              <a:ext uri="{FF2B5EF4-FFF2-40B4-BE49-F238E27FC236}">
                <a16:creationId xmlns:a16="http://schemas.microsoft.com/office/drawing/2014/main" id="{866769E3-1A52-F844-8C60-9496C721B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C451C-A1AA-2444-A99F-604CB851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1" y="502920"/>
            <a:ext cx="10225530" cy="774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D9CC8D-6144-CA40-8DC7-C93A6F7D1E5A}"/>
              </a:ext>
            </a:extLst>
          </p:cNvPr>
          <p:cNvSpPr txBox="1">
            <a:spLocks/>
          </p:cNvSpPr>
          <p:nvPr/>
        </p:nvSpPr>
        <p:spPr>
          <a:xfrm>
            <a:off x="770950" y="1358424"/>
            <a:ext cx="3851850" cy="121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approach </a:t>
            </a:r>
          </a:p>
          <a:p>
            <a:pPr marL="612900" lvl="2" indent="-34290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 K-Mean Clustering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46C569E-0E5F-DD74-669E-A42DC1D2ED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6"/>
          <a:stretch/>
        </p:blipFill>
        <p:spPr bwMode="auto">
          <a:xfrm>
            <a:off x="1638682" y="2863468"/>
            <a:ext cx="3531870" cy="3560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CBBC48B-457B-6DF3-A1D5-EFBBDA035B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53" y="1968013"/>
            <a:ext cx="4596765" cy="451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169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sky, outdoor, ground, sandy&#10;&#10;Description automatically generated">
            <a:extLst>
              <a:ext uri="{FF2B5EF4-FFF2-40B4-BE49-F238E27FC236}">
                <a16:creationId xmlns:a16="http://schemas.microsoft.com/office/drawing/2014/main" id="{866769E3-1A52-F844-8C60-9496C721B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44"/>
          <a:stretch/>
        </p:blipFill>
        <p:spPr>
          <a:xfrm>
            <a:off x="20" y="-2539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C451C-A1AA-2444-A99F-604CB851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1" y="502920"/>
            <a:ext cx="10225530" cy="774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930EBA9-E8D8-893C-8DEC-BB62FD413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91" y="1868932"/>
            <a:ext cx="5070475" cy="97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717E42-8937-938D-5480-71CFFCD2C1A3}"/>
              </a:ext>
            </a:extLst>
          </p:cNvPr>
          <p:cNvSpPr txBox="1">
            <a:spLocks/>
          </p:cNvSpPr>
          <p:nvPr/>
        </p:nvSpPr>
        <p:spPr>
          <a:xfrm>
            <a:off x="746777" y="2087713"/>
            <a:ext cx="3294857" cy="2375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Phase approach limits</a:t>
            </a:r>
          </a:p>
          <a:p>
            <a:pPr marL="555750" lvl="2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Randomized initialization </a:t>
            </a:r>
          </a:p>
          <a:p>
            <a:pPr marL="555750" lvl="2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Best k selection </a:t>
            </a:r>
          </a:p>
          <a:p>
            <a:pPr marL="555750" lvl="2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division  </a:t>
            </a:r>
          </a:p>
          <a:p>
            <a:pPr marL="285750" lvl="1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615A32A-F8FF-84C4-1DB0-6162F162E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876" y="3275642"/>
            <a:ext cx="6489066" cy="23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2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sky, outdoor, ground, sandy&#10;&#10;Description automatically generated">
            <a:extLst>
              <a:ext uri="{FF2B5EF4-FFF2-40B4-BE49-F238E27FC236}">
                <a16:creationId xmlns:a16="http://schemas.microsoft.com/office/drawing/2014/main" id="{866769E3-1A52-F844-8C60-9496C721B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C451C-A1AA-2444-A99F-604CB851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1" y="502920"/>
            <a:ext cx="10225530" cy="774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E5BD5514-A49D-13D0-9D80-85B52424A3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43" y="4603916"/>
            <a:ext cx="5124636" cy="1998389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F6297AA-6EE4-A3D8-41AA-CF15A10D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5"/>
          <a:stretch/>
        </p:blipFill>
        <p:spPr bwMode="auto">
          <a:xfrm>
            <a:off x="4157049" y="1427479"/>
            <a:ext cx="7324900" cy="2755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D89088A-6D70-D0FB-E253-D6018B6F88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34" y="4613444"/>
            <a:ext cx="5124636" cy="19983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9D5614-A131-D9D7-B5E5-7EFE95C031BC}"/>
              </a:ext>
            </a:extLst>
          </p:cNvPr>
          <p:cNvSpPr txBox="1">
            <a:spLocks/>
          </p:cNvSpPr>
          <p:nvPr/>
        </p:nvSpPr>
        <p:spPr>
          <a:xfrm>
            <a:off x="710051" y="1617273"/>
            <a:ext cx="3294857" cy="2375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Phase approach limits</a:t>
            </a:r>
          </a:p>
          <a:p>
            <a:pPr marL="555750" lvl="2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Randomized initialization </a:t>
            </a:r>
          </a:p>
          <a:p>
            <a:pPr marL="555750" lvl="2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Best k selection </a:t>
            </a:r>
          </a:p>
          <a:p>
            <a:pPr marL="555750" lvl="2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division  </a:t>
            </a:r>
          </a:p>
          <a:p>
            <a:pPr marL="285750" lvl="1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36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sky, outdoor, ground, sandy&#10;&#10;Description automatically generated">
            <a:extLst>
              <a:ext uri="{FF2B5EF4-FFF2-40B4-BE49-F238E27FC236}">
                <a16:creationId xmlns:a16="http://schemas.microsoft.com/office/drawing/2014/main" id="{866769E3-1A52-F844-8C60-9496C721B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C451C-A1AA-2444-A99F-604CB851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1" y="502920"/>
            <a:ext cx="10225530" cy="774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D9CC8D-6144-CA40-8DC7-C93A6F7D1E5A}"/>
              </a:ext>
            </a:extLst>
          </p:cNvPr>
          <p:cNvSpPr txBox="1">
            <a:spLocks/>
          </p:cNvSpPr>
          <p:nvPr/>
        </p:nvSpPr>
        <p:spPr>
          <a:xfrm>
            <a:off x="770950" y="1358424"/>
            <a:ext cx="2809211" cy="1219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Time division</a:t>
            </a: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14-day approach </a:t>
            </a: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717E42-8937-938D-5480-71CFFCD2C1A3}"/>
              </a:ext>
            </a:extLst>
          </p:cNvPr>
          <p:cNvSpPr txBox="1">
            <a:spLocks/>
          </p:cNvSpPr>
          <p:nvPr/>
        </p:nvSpPr>
        <p:spPr>
          <a:xfrm>
            <a:off x="1264443" y="2687621"/>
            <a:ext cx="3294857" cy="1815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previous 14 day + target day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 – day lag </a:t>
            </a:r>
          </a:p>
          <a:p>
            <a:pPr marL="285750" lvl="1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Filter DTW &lt; 1.0, slopes &gt; 0</a:t>
            </a:r>
          </a:p>
          <a:p>
            <a:pPr marL="285750" lvl="1" indent="-28575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96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762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484243"/>
            <a:ext cx="4170421" cy="116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Netflow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9EA4A45-C40C-8C9D-1705-1823BDBF7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44"/>
          <a:stretch/>
        </p:blipFill>
        <p:spPr bwMode="auto">
          <a:xfrm>
            <a:off x="2313905" y="2282869"/>
            <a:ext cx="9486901" cy="4325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3418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484243"/>
            <a:ext cx="4170421" cy="116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Inflow 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208C2AD-9CF4-690E-0C9E-49D73BC1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904" y="2279312"/>
            <a:ext cx="9484758" cy="4325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30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D1899-196C-C144-9684-A41ADC3C88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06F9E0-AEAF-3241-BC0A-EC39AAC4A292}"/>
              </a:ext>
            </a:extLst>
          </p:cNvPr>
          <p:cNvSpPr txBox="1">
            <a:spLocks/>
          </p:cNvSpPr>
          <p:nvPr/>
        </p:nvSpPr>
        <p:spPr>
          <a:xfrm>
            <a:off x="1021360" y="805180"/>
            <a:ext cx="1014426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9B6C02-EBF5-7949-BCE0-88605DDFDC61}"/>
              </a:ext>
            </a:extLst>
          </p:cNvPr>
          <p:cNvSpPr txBox="1"/>
          <p:nvPr/>
        </p:nvSpPr>
        <p:spPr>
          <a:xfrm>
            <a:off x="1170432" y="2139696"/>
            <a:ext cx="96194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 Diego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 SRAs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Location: border with Mexico 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 vs. Rural areas 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Tourism + International Trade 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racial and ethnic composition 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concentration of immigrants and first-generation Americans 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 in San Diego </a:t>
            </a:r>
          </a:p>
        </p:txBody>
      </p:sp>
    </p:spTree>
    <p:extLst>
      <p:ext uri="{BB962C8B-B14F-4D97-AF65-F5344CB8AC3E}">
        <p14:creationId xmlns:p14="http://schemas.microsoft.com/office/powerpoint/2010/main" val="1300525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484243"/>
            <a:ext cx="4170421" cy="116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Outflow </a:t>
            </a:r>
          </a:p>
        </p:txBody>
      </p:sp>
      <p:pic>
        <p:nvPicPr>
          <p:cNvPr id="4" name="Picture 3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45FC9C48-1AD1-5316-B931-6E09E053C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195" y="2249284"/>
            <a:ext cx="9446339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22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183416"/>
            <a:ext cx="4170421" cy="116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Withinflow </a:t>
            </a:r>
          </a:p>
        </p:txBody>
      </p:sp>
      <p:pic>
        <p:nvPicPr>
          <p:cNvPr id="3" name="Picture 2" descr="Application&#10;&#10;Description automatically generated">
            <a:extLst>
              <a:ext uri="{FF2B5EF4-FFF2-40B4-BE49-F238E27FC236}">
                <a16:creationId xmlns:a16="http://schemas.microsoft.com/office/drawing/2014/main" id="{2097A83F-83F6-750E-9E5B-478D9565D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263" y="2227082"/>
            <a:ext cx="9510543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7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183416"/>
            <a:ext cx="4170421" cy="116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Inwithinflow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158C3EC-2DBF-DFAF-9B66-D7C20A96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404" y="2223524"/>
            <a:ext cx="9577809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0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80"/>
            <a:ext cx="4170421" cy="116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it happen? Validate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case number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ABA37-C9F0-9FA9-C8DD-564B282E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856" y="2580017"/>
            <a:ext cx="9502610" cy="3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5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80"/>
            <a:ext cx="4170421" cy="116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it happen? Validate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Withinflow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79BC3-9C55-2107-830B-33235856D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194" y="2576075"/>
            <a:ext cx="9357659" cy="3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7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80"/>
            <a:ext cx="4170421" cy="116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it happen? Validate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in-within-flow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9AA28-B6A1-4CA6-A2B0-FD418D853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194" y="2615991"/>
            <a:ext cx="9375706" cy="3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4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80"/>
            <a:ext cx="4170421" cy="116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it happen? Validate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80CEA-C52C-398D-A8C2-BB3F2A67C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194" y="2651677"/>
            <a:ext cx="9365136" cy="3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97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80"/>
            <a:ext cx="4170421" cy="116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it happen? Validate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950D2-142D-9CF1-B0A6-C81C3FE2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194" y="2678534"/>
            <a:ext cx="9318711" cy="3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3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80"/>
            <a:ext cx="4170421" cy="116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did it happen? Validate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731D2-B9EF-BDA5-E54B-5660521B4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148" y="2697028"/>
            <a:ext cx="9441183" cy="3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21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79"/>
            <a:ext cx="2971797" cy="3338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Where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the days 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DTW &lt; 1.0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Slopes &gt; 0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Choropleth maps 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 names 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Spillover effects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E3F0D-A125-FE3F-CA8E-1C425502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998" y="582541"/>
            <a:ext cx="7772400" cy="59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40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3F2162-9793-0449-82CB-32A05CC9F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479"/>
            <a:ext cx="12192000" cy="3529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47BB9-3FCA-C642-9946-28F852762E7E}"/>
              </a:ext>
            </a:extLst>
          </p:cNvPr>
          <p:cNvSpPr txBox="1"/>
          <p:nvPr/>
        </p:nvSpPr>
        <p:spPr>
          <a:xfrm>
            <a:off x="3041904" y="5486401"/>
            <a:ext cx="610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Timeline of Events Relating to COVID-19 in San Diego County (Lewis, 2021)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C16F402A-E8C1-DE4D-90D6-843DE7223B98}"/>
              </a:ext>
            </a:extLst>
          </p:cNvPr>
          <p:cNvSpPr/>
          <p:nvPr/>
        </p:nvSpPr>
        <p:spPr>
          <a:xfrm>
            <a:off x="479502" y="4014439"/>
            <a:ext cx="156118" cy="17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A6F153C-0F1D-DE4C-9D16-445AB2BE410E}"/>
              </a:ext>
            </a:extLst>
          </p:cNvPr>
          <p:cNvSpPr/>
          <p:nvPr/>
        </p:nvSpPr>
        <p:spPr>
          <a:xfrm>
            <a:off x="3910361" y="2795239"/>
            <a:ext cx="156118" cy="17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AD48307-19E1-EC4F-B07A-88AFE7BCD921}"/>
              </a:ext>
            </a:extLst>
          </p:cNvPr>
          <p:cNvSpPr/>
          <p:nvPr/>
        </p:nvSpPr>
        <p:spPr>
          <a:xfrm>
            <a:off x="4642625" y="2795239"/>
            <a:ext cx="156118" cy="17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38D6B98-E90B-0E4F-B1E6-4C9682466F91}"/>
              </a:ext>
            </a:extLst>
          </p:cNvPr>
          <p:cNvSpPr/>
          <p:nvPr/>
        </p:nvSpPr>
        <p:spPr>
          <a:xfrm>
            <a:off x="6936059" y="2390078"/>
            <a:ext cx="156118" cy="17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E6D128A-873E-5A4B-BAF0-FE7959976301}"/>
              </a:ext>
            </a:extLst>
          </p:cNvPr>
          <p:cNvSpPr/>
          <p:nvPr/>
        </p:nvSpPr>
        <p:spPr>
          <a:xfrm>
            <a:off x="7141213" y="2795239"/>
            <a:ext cx="156118" cy="17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4DBC003-B62D-3D4A-AD17-FA337A9B58AA}"/>
              </a:ext>
            </a:extLst>
          </p:cNvPr>
          <p:cNvSpPr/>
          <p:nvPr/>
        </p:nvSpPr>
        <p:spPr>
          <a:xfrm>
            <a:off x="7800389" y="3999164"/>
            <a:ext cx="156118" cy="17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60FB594-A6B4-4A4A-97CF-4DB69F8CF010}"/>
              </a:ext>
            </a:extLst>
          </p:cNvPr>
          <p:cNvSpPr/>
          <p:nvPr/>
        </p:nvSpPr>
        <p:spPr>
          <a:xfrm>
            <a:off x="8713908" y="4859827"/>
            <a:ext cx="156118" cy="17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40C52E1-08C5-A84B-95D8-04C2422CACE2}"/>
              </a:ext>
            </a:extLst>
          </p:cNvPr>
          <p:cNvSpPr/>
          <p:nvPr/>
        </p:nvSpPr>
        <p:spPr>
          <a:xfrm>
            <a:off x="10732106" y="2795239"/>
            <a:ext cx="156118" cy="17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5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79"/>
            <a:ext cx="2971797" cy="3338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Where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Inflow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EDA1C-AE88-3514-BAC1-3F2F3F26E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9" y="1243179"/>
            <a:ext cx="7772400" cy="506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1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79"/>
            <a:ext cx="2971797" cy="3338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Where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Inflow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9AD9C426-1753-D72C-5506-3E3122530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854" y="642992"/>
            <a:ext cx="6062146" cy="5372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27845C-780B-B66C-DC95-2483EA4DBF9C}"/>
              </a:ext>
            </a:extLst>
          </p:cNvPr>
          <p:cNvSpPr txBox="1"/>
          <p:nvPr/>
        </p:nvSpPr>
        <p:spPr>
          <a:xfrm>
            <a:off x="4099656" y="6092773"/>
            <a:ext cx="69620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statisticalatlas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.com/place/California/San-Diego/Population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154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79"/>
            <a:ext cx="2971797" cy="3338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Where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Netflow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71269-FFF5-4350-A855-EFC63A35EB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0"/>
          <a:stretch/>
        </p:blipFill>
        <p:spPr>
          <a:xfrm>
            <a:off x="3677653" y="1239622"/>
            <a:ext cx="7841247" cy="48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6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79"/>
            <a:ext cx="2971797" cy="3338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Where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Outflow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FFBAD-EED3-3C18-0A48-046A24F1B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9" y="1296578"/>
            <a:ext cx="7777928" cy="50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41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79"/>
            <a:ext cx="2971797" cy="3338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Where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Inwithinflow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52680-6191-B9F5-6FB9-6AE2C703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9" y="1293021"/>
            <a:ext cx="8250800" cy="50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5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79"/>
            <a:ext cx="2971797" cy="3338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Where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Withinflow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5E3EB-3CF6-FE7D-81F7-63207331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653" y="1296557"/>
            <a:ext cx="8085836" cy="50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90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79"/>
            <a:ext cx="2971797" cy="3338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Where did it happen?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92AF1-67B0-5ADC-475F-375A5F857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9" y="730596"/>
            <a:ext cx="7772400" cy="55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5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5743"/>
          <a:stretch/>
        </p:blipFill>
        <p:spPr>
          <a:xfrm>
            <a:off x="-180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965201" y="1296579"/>
            <a:ext cx="8142940" cy="1930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What mobility flow has impact?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Inflow and netflow have most impact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Outflow, withinflow, inwithinflow have less impact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0D1E0-D8C9-F4CF-9E3A-EB32C1D38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717" y="3429000"/>
            <a:ext cx="7772400" cy="229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84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5743"/>
          <a:stretch/>
        </p:blipFill>
        <p:spPr>
          <a:xfrm>
            <a:off x="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1391694" y="1590272"/>
            <a:ext cx="9403591" cy="3511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in line with the conclusion that the relationship is diverse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depends on time and place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Nouvellet et al., 2021, Elarde et al., 2021, Li et al., 2021, Praharaj &amp; Han, 2021, Wang et al., 2020, and Yuan et al., 2020 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exists in May and June, especially inflow and netflow. Outflow, withinflow and inwithin flow do not show that much association. 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Mostly in the winter and holiday 2020 and early 2021, consistent in all five types of human mobility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D31DA90-47CC-4567-B45D-81BAD43E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discussion 1/2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90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5743"/>
          <a:stretch/>
        </p:blipFill>
        <p:spPr>
          <a:xfrm>
            <a:off x="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1376170" y="1823986"/>
            <a:ext cx="9403591" cy="3511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  <a:p>
            <a:pPr lvl="1"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Decrease-decrease and stable-stable relationship </a:t>
            </a:r>
          </a:p>
          <a:p>
            <a:pPr lvl="1"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Shifting human mobility time series 7 days backward </a:t>
            </a:r>
          </a:p>
          <a:p>
            <a:pPr lvl="1"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place parameter for slope values </a:t>
            </a:r>
          </a:p>
          <a:p>
            <a:pPr lvl="1"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to other factors: vaccination, hand washing, wearing mask, social distancing</a:t>
            </a:r>
          </a:p>
          <a:p>
            <a:pPr lvl="1"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data in March 2020 </a:t>
            </a:r>
          </a:p>
          <a:p>
            <a:pPr lvl="1">
              <a:buClr>
                <a:schemeClr val="tx1"/>
              </a:buClr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C94F7-6CA3-EAA0-167E-C1B26B73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discussion 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89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DDD3077-AA14-EB46-B98C-06668C788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7D00C-F28E-DC49-9E33-5F5C1BB19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0" y="41451"/>
            <a:ext cx="10144260" cy="1013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1807653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5743"/>
          <a:stretch/>
        </p:blipFill>
        <p:spPr>
          <a:xfrm>
            <a:off x="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1376170" y="1823986"/>
            <a:ext cx="9403591" cy="3511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relationship between human mobility and COVID-19 in San Diego depends on time and place.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14-day approach is more efficient than the phase approach and Time Series K-Mean Clustering in this study.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ositive correlation happened in May and June 2020 for inflow and netflow, but the most during the winter/holiday 2020. 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eople flow coming to San Diego County (inflow and netflow) have more impact on the Covid-19 case increase in San Diego than the flows of people going out of the County. </a:t>
            </a:r>
          </a:p>
          <a:p>
            <a:pPr marR="0"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association among SRAs does exist, depending on specific time and place.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405B2-4AA0-795A-BE3B-00761C25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 1/4</a:t>
            </a:r>
          </a:p>
        </p:txBody>
      </p:sp>
    </p:spTree>
    <p:extLst>
      <p:ext uri="{BB962C8B-B14F-4D97-AF65-F5344CB8AC3E}">
        <p14:creationId xmlns:p14="http://schemas.microsoft.com/office/powerpoint/2010/main" val="139371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5743"/>
          <a:stretch/>
        </p:blipFill>
        <p:spPr>
          <a:xfrm>
            <a:off x="23" y="24064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1376170" y="1619449"/>
            <a:ext cx="9403591" cy="3999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South region -- South Bay, Chula Vista, National City, Sweetwater – and the Central region – including Mid-City and Southeastern San Diego are affected the most by the human mobility inflow.</a:t>
            </a:r>
          </a:p>
          <a:p>
            <a:pPr marR="0"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North Central -- Coastal, University, Kearny Mesa, Peninsula -- is affected the most by the mobility netflow.</a:t>
            </a:r>
          </a:p>
          <a:p>
            <a:pPr marR="0"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withinflow has the biggest impact on Peninsula, Coastal, University, Coronado, Central San Diego, and Southeastern San Diego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Mesa and National City had the COVID-19 case number increase affected by at least one human mobility type (inflow, outflow, netflow, withinflow, inwithin flow).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E16A5-CF4B-E9A2-BFF3-47847635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 2/4</a:t>
            </a:r>
          </a:p>
        </p:txBody>
      </p:sp>
    </p:spTree>
    <p:extLst>
      <p:ext uri="{BB962C8B-B14F-4D97-AF65-F5344CB8AC3E}">
        <p14:creationId xmlns:p14="http://schemas.microsoft.com/office/powerpoint/2010/main" val="1967156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5743"/>
          <a:stretch/>
        </p:blipFill>
        <p:spPr>
          <a:xfrm>
            <a:off x="23" y="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E16A5-CF4B-E9A2-BFF3-47847635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 3/4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24F6B-090C-42D1-EAAB-6C8220B71C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4" t="10784" r="3764"/>
          <a:stretch/>
        </p:blipFill>
        <p:spPr bwMode="auto">
          <a:xfrm>
            <a:off x="320673" y="1926908"/>
            <a:ext cx="5529580" cy="3287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D7508-86C9-2004-D95F-24790DC250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0"/>
          <a:stretch/>
        </p:blipFill>
        <p:spPr bwMode="auto">
          <a:xfrm>
            <a:off x="6170903" y="1926908"/>
            <a:ext cx="5396503" cy="32448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0CD5A-9B3C-3F30-8245-CCF5EE629393}"/>
              </a:ext>
            </a:extLst>
          </p:cNvPr>
          <p:cNvSpPr txBox="1"/>
          <p:nvPr/>
        </p:nvSpPr>
        <p:spPr>
          <a:xfrm>
            <a:off x="2578098" y="526511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E96B9-E396-80DE-ACCC-BEFE885B4204}"/>
              </a:ext>
            </a:extLst>
          </p:cNvPr>
          <p:cNvSpPr txBox="1"/>
          <p:nvPr/>
        </p:nvSpPr>
        <p:spPr>
          <a:xfrm>
            <a:off x="8242304" y="530468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Netflow</a:t>
            </a:r>
          </a:p>
        </p:txBody>
      </p:sp>
    </p:spTree>
    <p:extLst>
      <p:ext uri="{BB962C8B-B14F-4D97-AF65-F5344CB8AC3E}">
        <p14:creationId xmlns:p14="http://schemas.microsoft.com/office/powerpoint/2010/main" val="284791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5743"/>
          <a:stretch/>
        </p:blipFill>
        <p:spPr>
          <a:xfrm>
            <a:off x="23" y="0"/>
            <a:ext cx="12191977" cy="685802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E16A5-CF4B-E9A2-BFF3-47847635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 4/4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3A664-1A19-DA31-4775-E3D504A634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5"/>
          <a:stretch/>
        </p:blipFill>
        <p:spPr bwMode="auto">
          <a:xfrm>
            <a:off x="537768" y="384225"/>
            <a:ext cx="5325745" cy="31762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6F812D-6483-1326-B213-CDFCC5217E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8"/>
          <a:stretch/>
        </p:blipFill>
        <p:spPr bwMode="auto">
          <a:xfrm>
            <a:off x="6248312" y="384364"/>
            <a:ext cx="5340350" cy="3185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B3F7D2-FBF9-5CB6-DA76-0EDD37413D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3"/>
          <a:stretch/>
        </p:blipFill>
        <p:spPr bwMode="auto">
          <a:xfrm>
            <a:off x="3236835" y="3664304"/>
            <a:ext cx="5253355" cy="31451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938FD9-6B58-2181-2DAC-4A00BDA216CC}"/>
              </a:ext>
            </a:extLst>
          </p:cNvPr>
          <p:cNvSpPr txBox="1"/>
          <p:nvPr/>
        </p:nvSpPr>
        <p:spPr>
          <a:xfrm>
            <a:off x="1418701" y="365675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AF255-FF2C-5777-136B-925E46E8AA52}"/>
              </a:ext>
            </a:extLst>
          </p:cNvPr>
          <p:cNvSpPr txBox="1"/>
          <p:nvPr/>
        </p:nvSpPr>
        <p:spPr>
          <a:xfrm>
            <a:off x="9892142" y="372344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84BF3-D17C-772F-357D-E2A887910708}"/>
              </a:ext>
            </a:extLst>
          </p:cNvPr>
          <p:cNvSpPr txBox="1"/>
          <p:nvPr/>
        </p:nvSpPr>
        <p:spPr>
          <a:xfrm>
            <a:off x="8663506" y="6411101"/>
            <a:ext cx="172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Inwithinflow</a:t>
            </a:r>
          </a:p>
        </p:txBody>
      </p:sp>
    </p:spTree>
    <p:extLst>
      <p:ext uri="{BB962C8B-B14F-4D97-AF65-F5344CB8AC3E}">
        <p14:creationId xmlns:p14="http://schemas.microsoft.com/office/powerpoint/2010/main" val="206190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E82C8525-D66E-41A1-9B6A-E25EE3958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5743"/>
          <a:stretch/>
        </p:blipFill>
        <p:spPr>
          <a:xfrm>
            <a:off x="0" y="7217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DE135-F0E7-4E4F-9DA0-6939334E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551552"/>
            <a:ext cx="10225530" cy="720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C05148-2AEF-FE48-B3C1-8C3442AA9E2A}"/>
              </a:ext>
            </a:extLst>
          </p:cNvPr>
          <p:cNvSpPr txBox="1">
            <a:spLocks/>
          </p:cNvSpPr>
          <p:nvPr/>
        </p:nvSpPr>
        <p:spPr>
          <a:xfrm>
            <a:off x="1376170" y="1823986"/>
            <a:ext cx="9403591" cy="3511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Advisor: Dr. Atsushi Nara </a:t>
            </a:r>
          </a:p>
          <a:p>
            <a:pPr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Committee Members: </a:t>
            </a:r>
          </a:p>
          <a:p>
            <a:pPr lvl="3">
              <a:buClr>
                <a:schemeClr val="tx1"/>
              </a:buClr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Atsushi Nara (Chair), Department of Geography</a:t>
            </a:r>
          </a:p>
          <a:p>
            <a:pPr lvl="3">
              <a:buClr>
                <a:schemeClr val="tx1"/>
              </a:buClr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Ming-Hsiang Tsou, Department of Geography</a:t>
            </a:r>
          </a:p>
          <a:p>
            <a:pPr lvl="3">
              <a:buClr>
                <a:schemeClr val="tx1"/>
              </a:buClr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Eyal Oren, School of Public Health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HDMA, SafeGraph</a:t>
            </a:r>
          </a:p>
          <a:p>
            <a:pPr marR="0" lvl="1">
              <a:buClr>
                <a:schemeClr val="tx1"/>
              </a:buCl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SDSU Big Data Analytics (BDA) MS Program </a:t>
            </a:r>
          </a:p>
        </p:txBody>
      </p:sp>
    </p:spTree>
    <p:extLst>
      <p:ext uri="{BB962C8B-B14F-4D97-AF65-F5344CB8AC3E}">
        <p14:creationId xmlns:p14="http://schemas.microsoft.com/office/powerpoint/2010/main" val="4161140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DDD3077-AA14-EB46-B98C-06668C788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1F5C063-0883-5242-93FD-D239D0642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758"/>
              </p:ext>
            </p:extLst>
          </p:nvPr>
        </p:nvGraphicFramePr>
        <p:xfrm>
          <a:off x="654425" y="380029"/>
          <a:ext cx="10281799" cy="62179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49779">
                  <a:extLst>
                    <a:ext uri="{9D8B030D-6E8A-4147-A177-3AD203B41FA5}">
                      <a16:colId xmlns:a16="http://schemas.microsoft.com/office/drawing/2014/main" val="3372976319"/>
                    </a:ext>
                  </a:extLst>
                </a:gridCol>
                <a:gridCol w="9232020">
                  <a:extLst>
                    <a:ext uri="{9D8B030D-6E8A-4147-A177-3AD203B41FA5}">
                      <a16:colId xmlns:a16="http://schemas.microsoft.com/office/drawing/2014/main" val="2200938548"/>
                    </a:ext>
                  </a:extLst>
                </a:gridCol>
              </a:tblGrid>
              <a:tr h="2457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Number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Name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4113492477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 and local mobility as a barometer for COVID-19 dynamics. (Linka et al., 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841067579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Association between mobility patterns and COVID-19 transmission in the USA: a mathematical modelling study (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Badr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3797934017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Outbreak dynamics of COVID-19 in Europe and the effect of travel restrictions (Linka et al., 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672493071"/>
                  </a:ext>
                </a:extLst>
              </a:tr>
              <a:tr h="2457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Examining the Change of Human Mobility Adherent to Social Restriction Policies and Its Effect on COVID-19 Cases in Australia (Wang et al., 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211101828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 heterogeneity in the associations of human mobility with COVID-19 epidemics in the European Union (Yuan et al., 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538504664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 a partial differential equation with Google Mobility data to predict COVID-19 in Arizona (Wang et al., 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504770867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Spread of COVID-19 in China: analysis from a city-based epidemic and mobility model (Wei et al., 2020)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2139952047"/>
                  </a:ext>
                </a:extLst>
              </a:tr>
              <a:tr h="2457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 device location data reveal human mobility response to state-level stay-at-home orders during the COVID-19 pandemic in the USA (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Xiong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2020)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3659248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Airborne particulate matter, population mobility and COVID-19: a multi-city study in China (Wang et al., 2020)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3168137655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effect of human mobility and control measures on the COVID-19 epidemic in China (Kraemer et al., 2020)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828160790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Mobility network models of COVID-19 explain inequities and inform reopening (Chang et al., 2020)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330648643"/>
                  </a:ext>
                </a:extLst>
              </a:tr>
              <a:tr h="2457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Measuring mobility to monitor travel and physical distancing interventions: a common framework for mobile phone data analysis (Kishore, et al., 2020)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425862613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Mining Google and Apple mobility data: temporal anatomy for COVID-19 social distancing (Cot et al., 2021)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601967822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County-Level Social Distancing and Policy Impact in the United States: A Dynamical Systems Model (McKee et al., 2020)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287287225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Estimation of COVID-19 dynamics in the different states of the United States using Time-Series Clustering (Rojasa et al., 2020)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2951643648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Epidemiology of Coronavirus COVID-19: Forecastingthe Future Incidence in Different Countries (Tubinger et al., 2020)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665994963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 mobility and poverty as key drivers of COVID-19 transmission and control (Yechezkel et al., 2021)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158251159"/>
                  </a:ext>
                </a:extLst>
              </a:tr>
              <a:tr h="2457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Spatial-Temporal Relationship Between Population Mobility and COVID-19 Outbreaks in South Carolina: Time Series Forecasting Analysis (Zeng et al., 2021)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735124963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human mobility data tell us about COVID-19 spread (Alessandretti, 2022)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3395285329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Change of human mobility during COVID-19: A United States case study (Elarde et al., 2021)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815474669"/>
                  </a:ext>
                </a:extLst>
              </a:tr>
              <a:tr h="2457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Disparate patterns of movements and visits to points of interest located in urban hotspots across US metropolitan cities during COVID-19 (Li et al., 2020)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830124753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 mobility behavior in COVID-19: A systematic literature review and bibliometric analysis (Benita, 2021)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3200668108"/>
                  </a:ext>
                </a:extLst>
              </a:tr>
              <a:tr h="1790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 mobility impacts on the surging incidence of COVID-19 in India (Praharaj, S., &amp; Han, H., 2021)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874756098"/>
                  </a:ext>
                </a:extLst>
              </a:tr>
              <a:tr h="2457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Monitoring the Spatial Spread of COVID-19 and Effectiveness of Control Measures Through Human Movement Data: Proposal for a Predictive Model Using Big Data Analytics (Li et al., 2020)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1917101566"/>
                  </a:ext>
                </a:extLst>
              </a:tr>
              <a:tr h="2457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Reduction in mobility and COVID-19 transmission Nouvellet et al. (Nouvellet et al., 2021)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107" marR="45107" marT="0" marB="0"/>
                </a:tc>
                <a:extLst>
                  <a:ext uri="{0D108BD9-81ED-4DB2-BD59-A6C34878D82A}">
                    <a16:rowId xmlns:a16="http://schemas.microsoft.com/office/drawing/2014/main" val="2101207680"/>
                  </a:ext>
                </a:extLst>
              </a:tr>
            </a:tbl>
          </a:graphicData>
        </a:graphic>
      </p:graphicFrame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015441BA-B353-4941-AD5B-C49D5BA6091D}"/>
              </a:ext>
            </a:extLst>
          </p:cNvPr>
          <p:cNvSpPr/>
          <p:nvPr/>
        </p:nvSpPr>
        <p:spPr>
          <a:xfrm>
            <a:off x="9810369" y="511316"/>
            <a:ext cx="2251710" cy="912944"/>
          </a:xfrm>
          <a:prstGeom prst="borderCallout1">
            <a:avLst>
              <a:gd name="adj1" fmla="val 52554"/>
              <a:gd name="adj2" fmla="val -1734"/>
              <a:gd name="adj3" fmla="val 112500"/>
              <a:gd name="adj4" fmla="val -38333"/>
            </a:avLst>
          </a:prstGeom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”Human Mobility” “COVID-19”</a:t>
            </a:r>
          </a:p>
        </p:txBody>
      </p:sp>
      <p:sp>
        <p:nvSpPr>
          <p:cNvPr id="16" name="Line Callout 1 15">
            <a:extLst>
              <a:ext uri="{FF2B5EF4-FFF2-40B4-BE49-F238E27FC236}">
                <a16:creationId xmlns:a16="http://schemas.microsoft.com/office/drawing/2014/main" id="{AC5DEC68-7CB1-874A-BEA0-68BC85F53B3B}"/>
              </a:ext>
            </a:extLst>
          </p:cNvPr>
          <p:cNvSpPr/>
          <p:nvPr/>
        </p:nvSpPr>
        <p:spPr>
          <a:xfrm>
            <a:off x="9826752" y="1730506"/>
            <a:ext cx="2251710" cy="912944"/>
          </a:xfrm>
          <a:prstGeom prst="borderCallout1">
            <a:avLst>
              <a:gd name="adj1" fmla="val 41286"/>
              <a:gd name="adj2" fmla="val -2749"/>
              <a:gd name="adj3" fmla="val -21463"/>
              <a:gd name="adj4" fmla="val -38333"/>
            </a:avLst>
          </a:prstGeom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17" name="Line Callout 1 16">
            <a:extLst>
              <a:ext uri="{FF2B5EF4-FFF2-40B4-BE49-F238E27FC236}">
                <a16:creationId xmlns:a16="http://schemas.microsoft.com/office/drawing/2014/main" id="{B792945F-F550-3341-BD2E-B37043FB7BD3}"/>
              </a:ext>
            </a:extLst>
          </p:cNvPr>
          <p:cNvSpPr/>
          <p:nvPr/>
        </p:nvSpPr>
        <p:spPr>
          <a:xfrm>
            <a:off x="9810369" y="2821871"/>
            <a:ext cx="2251710" cy="912944"/>
          </a:xfrm>
          <a:prstGeom prst="borderCallout1">
            <a:avLst>
              <a:gd name="adj1" fmla="val 41286"/>
              <a:gd name="adj2" fmla="val -2749"/>
              <a:gd name="adj3" fmla="val -147914"/>
              <a:gd name="adj4" fmla="val -38333"/>
            </a:avLst>
          </a:prstGeom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Data, Time, Place</a:t>
            </a:r>
          </a:p>
        </p:txBody>
      </p:sp>
    </p:spTree>
    <p:extLst>
      <p:ext uri="{BB962C8B-B14F-4D97-AF65-F5344CB8AC3E}">
        <p14:creationId xmlns:p14="http://schemas.microsoft.com/office/powerpoint/2010/main" val="8513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DDD3077-AA14-EB46-B98C-06668C788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7D00C-F28E-DC49-9E33-5F5C1BB19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0" y="41451"/>
            <a:ext cx="10144260" cy="1013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17BCC-CBBE-BF49-93F9-384B38828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25" y="1055250"/>
            <a:ext cx="11544079" cy="56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3DDD3077-AA14-EB46-B98C-06668C788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7D00C-F28E-DC49-9E33-5F5C1BB19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0" y="41451"/>
            <a:ext cx="10144260" cy="10138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06478-C82E-5440-891B-CD7D0F8F30F5}"/>
              </a:ext>
            </a:extLst>
          </p:cNvPr>
          <p:cNvSpPr txBox="1"/>
          <p:nvPr/>
        </p:nvSpPr>
        <p:spPr>
          <a:xfrm>
            <a:off x="1023860" y="1335024"/>
            <a:ext cx="10144260" cy="490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78C9E-7313-A64C-B383-1C513F03EE36}"/>
              </a:ext>
            </a:extLst>
          </p:cNvPr>
          <p:cNvSpPr txBox="1"/>
          <p:nvPr/>
        </p:nvSpPr>
        <p:spPr>
          <a:xfrm>
            <a:off x="1023842" y="1259175"/>
            <a:ext cx="101442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Findings </a:t>
            </a: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mobility // COVID-19 in initial stages </a:t>
            </a: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relationship after that </a:t>
            </a: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lag (7 days)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Scale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County/ Province/ Region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Not much local/ neighborhood level</a:t>
            </a: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61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1213D"/>
      </a:dk2>
      <a:lt2>
        <a:srgbClr val="E5E2E8"/>
      </a:lt2>
      <a:accent1>
        <a:srgbClr val="67B321"/>
      </a:accent1>
      <a:accent2>
        <a:srgbClr val="99A914"/>
      </a:accent2>
      <a:accent3>
        <a:srgbClr val="CC9826"/>
      </a:accent3>
      <a:accent4>
        <a:srgbClr val="D44C19"/>
      </a:accent4>
      <a:accent5>
        <a:srgbClr val="E52A45"/>
      </a:accent5>
      <a:accent6>
        <a:srgbClr val="D41981"/>
      </a:accent6>
      <a:hlink>
        <a:srgbClr val="BF423F"/>
      </a:hlink>
      <a:folHlink>
        <a:srgbClr val="7F7F7F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23030</TotalTime>
  <Words>2322</Words>
  <Application>Microsoft Macintosh PowerPoint</Application>
  <PresentationFormat>Widescreen</PresentationFormat>
  <Paragraphs>403</Paragraphs>
  <Slides>64</Slides>
  <Notes>34</Notes>
  <HiddenSlides>10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Calibri</vt:lpstr>
      <vt:lpstr>Cambria Math</vt:lpstr>
      <vt:lpstr>Courier New</vt:lpstr>
      <vt:lpstr>Times New Roman</vt:lpstr>
      <vt:lpstr>Univers</vt:lpstr>
      <vt:lpstr>Univers Condensed</vt:lpstr>
      <vt:lpstr>Wingdings</vt:lpstr>
      <vt:lpstr>Wingdings 2</vt:lpstr>
      <vt:lpstr>DividendVTI</vt:lpstr>
      <vt:lpstr>PowerPoint Presentation</vt:lpstr>
      <vt:lpstr>agenda</vt:lpstr>
      <vt:lpstr>INTRODUCTION</vt:lpstr>
      <vt:lpstr>PowerPoint Presentation</vt:lpstr>
      <vt:lpstr>PowerPoint Presentation</vt:lpstr>
      <vt:lpstr>Literature Review</vt:lpstr>
      <vt:lpstr>PowerPoint Presentation</vt:lpstr>
      <vt:lpstr>Literature Review</vt:lpstr>
      <vt:lpstr>Literature Review</vt:lpstr>
      <vt:lpstr>the gaP</vt:lpstr>
      <vt:lpstr>PowerPoint Presentation</vt:lpstr>
      <vt:lpstr>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</vt:lpstr>
      <vt:lpstr>PowerPoint Presentation</vt:lpstr>
      <vt:lpstr>PowerPoint Presentation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Discussion</vt:lpstr>
      <vt:lpstr>Discussion</vt:lpstr>
      <vt:lpstr>conclusion</vt:lpstr>
      <vt:lpstr>conclusion</vt:lpstr>
      <vt:lpstr>conclusion</vt:lpstr>
      <vt:lpstr>PowerPoint Presentation</vt:lpstr>
      <vt:lpstr>acknowledgement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similarity between human mobility and COVID-19 cases in San Diego counties </dc:title>
  <dc:creator>Huong Pham</dc:creator>
  <cp:lastModifiedBy>Huong Pham</cp:lastModifiedBy>
  <cp:revision>218</cp:revision>
  <dcterms:created xsi:type="dcterms:W3CDTF">2021-11-30T10:17:38Z</dcterms:created>
  <dcterms:modified xsi:type="dcterms:W3CDTF">2022-12-13T18:52:10Z</dcterms:modified>
</cp:coreProperties>
</file>